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18" r:id="rId2"/>
    <p:sldId id="519" r:id="rId3"/>
    <p:sldId id="504" r:id="rId4"/>
    <p:sldId id="505" r:id="rId5"/>
    <p:sldId id="506" r:id="rId6"/>
    <p:sldId id="507" r:id="rId7"/>
    <p:sldId id="520" r:id="rId8"/>
    <p:sldId id="521" r:id="rId9"/>
  </p:sldIdLst>
  <p:sldSz cx="12192000" cy="6858000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836372-A9C6-4233-BC60-06648A563D81}" v="1" dt="2025-09-24T17:18:24.0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Style léger 2 - Accentuation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303" y="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ieu GLACHANT" userId="2686823c-a003-46b6-8350-2f9ba1a4366d" providerId="ADAL" clId="{1ED3FCF6-E48F-484F-AC21-D51D7A309408}"/>
    <pc:docChg chg="addSld delSld modSld">
      <pc:chgData name="Matthieu GLACHANT" userId="2686823c-a003-46b6-8350-2f9ba1a4366d" providerId="ADAL" clId="{1ED3FCF6-E48F-484F-AC21-D51D7A309408}" dt="2025-09-24T17:18:24" v="1"/>
      <pc:docMkLst>
        <pc:docMk/>
      </pc:docMkLst>
      <pc:sldChg chg="del">
        <pc:chgData name="Matthieu GLACHANT" userId="2686823c-a003-46b6-8350-2f9ba1a4366d" providerId="ADAL" clId="{1ED3FCF6-E48F-484F-AC21-D51D7A309408}" dt="2025-09-24T17:14:51.851" v="0" actId="2696"/>
        <pc:sldMkLst>
          <pc:docMk/>
          <pc:sldMk cId="301647834" sldId="256"/>
        </pc:sldMkLst>
      </pc:sldChg>
      <pc:sldChg chg="del">
        <pc:chgData name="Matthieu GLACHANT" userId="2686823c-a003-46b6-8350-2f9ba1a4366d" providerId="ADAL" clId="{1ED3FCF6-E48F-484F-AC21-D51D7A309408}" dt="2025-09-24T17:14:51.851" v="0" actId="2696"/>
        <pc:sldMkLst>
          <pc:docMk/>
          <pc:sldMk cId="3031249387" sldId="258"/>
        </pc:sldMkLst>
      </pc:sldChg>
      <pc:sldChg chg="del">
        <pc:chgData name="Matthieu GLACHANT" userId="2686823c-a003-46b6-8350-2f9ba1a4366d" providerId="ADAL" clId="{1ED3FCF6-E48F-484F-AC21-D51D7A309408}" dt="2025-09-24T17:14:51.851" v="0" actId="2696"/>
        <pc:sldMkLst>
          <pc:docMk/>
          <pc:sldMk cId="2576323052" sldId="491"/>
        </pc:sldMkLst>
      </pc:sldChg>
      <pc:sldChg chg="del">
        <pc:chgData name="Matthieu GLACHANT" userId="2686823c-a003-46b6-8350-2f9ba1a4366d" providerId="ADAL" clId="{1ED3FCF6-E48F-484F-AC21-D51D7A309408}" dt="2025-09-24T17:14:51.851" v="0" actId="2696"/>
        <pc:sldMkLst>
          <pc:docMk/>
          <pc:sldMk cId="3908572891" sldId="496"/>
        </pc:sldMkLst>
      </pc:sldChg>
      <pc:sldChg chg="del">
        <pc:chgData name="Matthieu GLACHANT" userId="2686823c-a003-46b6-8350-2f9ba1a4366d" providerId="ADAL" clId="{1ED3FCF6-E48F-484F-AC21-D51D7A309408}" dt="2025-09-24T17:14:51.851" v="0" actId="2696"/>
        <pc:sldMkLst>
          <pc:docMk/>
          <pc:sldMk cId="3797329260" sldId="502"/>
        </pc:sldMkLst>
      </pc:sldChg>
      <pc:sldChg chg="del">
        <pc:chgData name="Matthieu GLACHANT" userId="2686823c-a003-46b6-8350-2f9ba1a4366d" providerId="ADAL" clId="{1ED3FCF6-E48F-484F-AC21-D51D7A309408}" dt="2025-09-24T17:14:51.851" v="0" actId="2696"/>
        <pc:sldMkLst>
          <pc:docMk/>
          <pc:sldMk cId="18422943" sldId="508"/>
        </pc:sldMkLst>
      </pc:sldChg>
      <pc:sldChg chg="del">
        <pc:chgData name="Matthieu GLACHANT" userId="2686823c-a003-46b6-8350-2f9ba1a4366d" providerId="ADAL" clId="{1ED3FCF6-E48F-484F-AC21-D51D7A309408}" dt="2025-09-24T17:14:51.851" v="0" actId="2696"/>
        <pc:sldMkLst>
          <pc:docMk/>
          <pc:sldMk cId="4056628287" sldId="509"/>
        </pc:sldMkLst>
      </pc:sldChg>
      <pc:sldChg chg="del">
        <pc:chgData name="Matthieu GLACHANT" userId="2686823c-a003-46b6-8350-2f9ba1a4366d" providerId="ADAL" clId="{1ED3FCF6-E48F-484F-AC21-D51D7A309408}" dt="2025-09-24T17:14:51.851" v="0" actId="2696"/>
        <pc:sldMkLst>
          <pc:docMk/>
          <pc:sldMk cId="652134540" sldId="511"/>
        </pc:sldMkLst>
      </pc:sldChg>
      <pc:sldChg chg="del">
        <pc:chgData name="Matthieu GLACHANT" userId="2686823c-a003-46b6-8350-2f9ba1a4366d" providerId="ADAL" clId="{1ED3FCF6-E48F-484F-AC21-D51D7A309408}" dt="2025-09-24T17:14:51.851" v="0" actId="2696"/>
        <pc:sldMkLst>
          <pc:docMk/>
          <pc:sldMk cId="279507983" sldId="512"/>
        </pc:sldMkLst>
      </pc:sldChg>
      <pc:sldChg chg="del">
        <pc:chgData name="Matthieu GLACHANT" userId="2686823c-a003-46b6-8350-2f9ba1a4366d" providerId="ADAL" clId="{1ED3FCF6-E48F-484F-AC21-D51D7A309408}" dt="2025-09-24T17:14:51.851" v="0" actId="2696"/>
        <pc:sldMkLst>
          <pc:docMk/>
          <pc:sldMk cId="1202326489" sldId="513"/>
        </pc:sldMkLst>
      </pc:sldChg>
      <pc:sldChg chg="del">
        <pc:chgData name="Matthieu GLACHANT" userId="2686823c-a003-46b6-8350-2f9ba1a4366d" providerId="ADAL" clId="{1ED3FCF6-E48F-484F-AC21-D51D7A309408}" dt="2025-09-24T17:14:51.851" v="0" actId="2696"/>
        <pc:sldMkLst>
          <pc:docMk/>
          <pc:sldMk cId="3795476295" sldId="515"/>
        </pc:sldMkLst>
      </pc:sldChg>
      <pc:sldChg chg="del">
        <pc:chgData name="Matthieu GLACHANT" userId="2686823c-a003-46b6-8350-2f9ba1a4366d" providerId="ADAL" clId="{1ED3FCF6-E48F-484F-AC21-D51D7A309408}" dt="2025-09-24T17:14:51.851" v="0" actId="2696"/>
        <pc:sldMkLst>
          <pc:docMk/>
          <pc:sldMk cId="1289834536" sldId="516"/>
        </pc:sldMkLst>
      </pc:sldChg>
      <pc:sldChg chg="del">
        <pc:chgData name="Matthieu GLACHANT" userId="2686823c-a003-46b6-8350-2f9ba1a4366d" providerId="ADAL" clId="{1ED3FCF6-E48F-484F-AC21-D51D7A309408}" dt="2025-09-24T17:14:51.851" v="0" actId="2696"/>
        <pc:sldMkLst>
          <pc:docMk/>
          <pc:sldMk cId="3860615344" sldId="517"/>
        </pc:sldMkLst>
      </pc:sldChg>
      <pc:sldChg chg="add del">
        <pc:chgData name="Matthieu GLACHANT" userId="2686823c-a003-46b6-8350-2f9ba1a4366d" providerId="ADAL" clId="{1ED3FCF6-E48F-484F-AC21-D51D7A309408}" dt="2025-09-24T17:18:24" v="1"/>
        <pc:sldMkLst>
          <pc:docMk/>
          <pc:sldMk cId="866473972" sldId="520"/>
        </pc:sldMkLst>
      </pc:sldChg>
      <pc:sldChg chg="add del">
        <pc:chgData name="Matthieu GLACHANT" userId="2686823c-a003-46b6-8350-2f9ba1a4366d" providerId="ADAL" clId="{1ED3FCF6-E48F-484F-AC21-D51D7A309408}" dt="2025-09-24T17:18:24" v="1"/>
        <pc:sldMkLst>
          <pc:docMk/>
          <pc:sldMk cId="3602884243" sldId="52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236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5677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0076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rti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69332"/>
            <a:ext cx="12192000" cy="668485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457200" indent="-457200">
              <a:buClrTx/>
              <a:buSzPct val="130000"/>
              <a:buFont typeface="Calibri Light" panose="020F0302020204030204" pitchFamily="34" charset="0"/>
              <a:buChar char="▪"/>
              <a:defRPr sz="2800" b="1" i="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38200" y="1336527"/>
            <a:ext cx="10515600" cy="4351338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 marL="800100" indent="-342900">
              <a:buFont typeface="Calibri" panose="020F0502020204030204" pitchFamily="34" charset="0"/>
              <a:buChar char="‒"/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802B-1227-474A-85B8-04CF435815C7}" type="datetime1">
              <a:rPr lang="fr-FR" smtClean="0"/>
              <a:t>24/09/2025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The </a:t>
            </a:r>
            <a:r>
              <a:rPr lang="fr-FR" dirty="0" err="1">
                <a:solidFill>
                  <a:schemeClr val="bg1"/>
                </a:solidFill>
              </a:rPr>
              <a:t>Effects</a:t>
            </a:r>
            <a:r>
              <a:rPr lang="fr-FR" baseline="0" dirty="0">
                <a:solidFill>
                  <a:schemeClr val="bg1"/>
                </a:solidFill>
              </a:rPr>
              <a:t> of Home </a:t>
            </a:r>
            <a:r>
              <a:rPr lang="fr-FR" baseline="0" dirty="0" err="1">
                <a:solidFill>
                  <a:schemeClr val="bg1"/>
                </a:solidFill>
              </a:rPr>
              <a:t>Energy</a:t>
            </a:r>
            <a:r>
              <a:rPr lang="fr-FR" baseline="0" dirty="0">
                <a:solidFill>
                  <a:schemeClr val="bg1"/>
                </a:solidFill>
              </a:rPr>
              <a:t> </a:t>
            </a:r>
            <a:r>
              <a:rPr lang="fr-FR" baseline="0" dirty="0" err="1">
                <a:solidFill>
                  <a:schemeClr val="bg1"/>
                </a:solidFill>
              </a:rPr>
              <a:t>Retrofits</a:t>
            </a:r>
            <a:endParaRPr lang="fr-FR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5194889-CA15-4DCD-B365-12161558E5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0871"/>
          <a:stretch/>
        </p:blipFill>
        <p:spPr>
          <a:xfrm>
            <a:off x="5142089" y="6220959"/>
            <a:ext cx="1811124" cy="57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183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0" i="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 sz="2400"/>
            </a:lvl1pPr>
            <a:lvl2pPr>
              <a:defRPr sz="2000"/>
            </a:lvl2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173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2968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 i="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9731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5290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0558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012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9103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540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3791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70056392-F9C0-0E49-1012-B56583B838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569" y="-57657"/>
            <a:ext cx="9394861" cy="305171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53E23583-693A-C153-D67D-FAE52A490F9A}"/>
              </a:ext>
            </a:extLst>
          </p:cNvPr>
          <p:cNvSpPr txBox="1">
            <a:spLocks/>
          </p:cNvSpPr>
          <p:nvPr/>
        </p:nvSpPr>
        <p:spPr>
          <a:xfrm>
            <a:off x="76200" y="2593438"/>
            <a:ext cx="11937550" cy="348351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fr-FR" b="1" dirty="0"/>
          </a:p>
          <a:p>
            <a:pPr marL="0" indent="0" algn="ctr">
              <a:buNone/>
            </a:pPr>
            <a:r>
              <a:rPr lang="fr-FR" sz="3500" b="1" dirty="0"/>
              <a:t>Séminaire</a:t>
            </a:r>
            <a:endParaRPr lang="fr-FR" sz="3500" dirty="0"/>
          </a:p>
          <a:p>
            <a:pPr marL="0" indent="0" algn="ctr">
              <a:buNone/>
            </a:pPr>
            <a:r>
              <a:rPr lang="fr-FR" sz="3500" b="1" dirty="0"/>
              <a:t>Les politiques de rénovation énergétique des logements à l’épreuve des données</a:t>
            </a:r>
            <a:endParaRPr lang="fr-FR" sz="3500" dirty="0"/>
          </a:p>
          <a:p>
            <a:pPr marL="0" indent="0" algn="ctr">
              <a:buNone/>
            </a:pPr>
            <a:endParaRPr lang="fr-FR" b="1" dirty="0"/>
          </a:p>
          <a:p>
            <a:pPr marL="0" indent="0" algn="ctr">
              <a:buNone/>
            </a:pPr>
            <a:r>
              <a:rPr lang="fr-FR" b="1" dirty="0"/>
              <a:t> </a:t>
            </a:r>
            <a:endParaRPr lang="fr-FR" dirty="0"/>
          </a:p>
          <a:p>
            <a:pPr marL="0" indent="0" algn="ctr">
              <a:buNone/>
            </a:pPr>
            <a:r>
              <a:rPr lang="fr-FR" dirty="0"/>
              <a:t>📅 </a:t>
            </a:r>
            <a:r>
              <a:rPr lang="fr-FR" b="1" dirty="0"/>
              <a:t>Date</a:t>
            </a:r>
            <a:r>
              <a:rPr lang="fr-FR" dirty="0"/>
              <a:t> : Mardi 23 septembre 2025</a:t>
            </a:r>
            <a:br>
              <a:rPr lang="fr-FR" dirty="0"/>
            </a:br>
            <a:r>
              <a:rPr lang="fr-FR" dirty="0"/>
              <a:t>📍 </a:t>
            </a:r>
            <a:r>
              <a:rPr lang="fr-FR" b="1" dirty="0"/>
              <a:t>Lieu :</a:t>
            </a:r>
            <a:r>
              <a:rPr lang="fr-FR" dirty="0"/>
              <a:t> Amphi Schlumberger (V107) École des Mines de Paris et à distance</a:t>
            </a:r>
            <a:br>
              <a:rPr lang="fr-FR" dirty="0"/>
            </a:br>
            <a:r>
              <a:rPr lang="fr-FR" b="1" dirty="0"/>
              <a:t>🕑 Horaires :</a:t>
            </a:r>
            <a:r>
              <a:rPr lang="fr-FR" dirty="0"/>
              <a:t> 14h00 – 17h30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62696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80A33A-14D5-C1F4-8522-8033DB76B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-107950"/>
            <a:ext cx="10515600" cy="1325563"/>
          </a:xfrm>
        </p:spPr>
        <p:txBody>
          <a:bodyPr/>
          <a:lstStyle/>
          <a:p>
            <a:pPr algn="ctr"/>
            <a:r>
              <a:rPr lang="fr-FR" dirty="0"/>
              <a:t>Programme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EA07202-2CBB-864F-704A-F52CD2DC8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6650"/>
            <a:ext cx="10515600" cy="5632450"/>
          </a:xfrm>
        </p:spPr>
        <p:txBody>
          <a:bodyPr>
            <a:normAutofit fontScale="85000" lnSpcReduction="20000"/>
          </a:bodyPr>
          <a:lstStyle/>
          <a:p>
            <a:pPr lvl="0">
              <a:spcAft>
                <a:spcPts val="1200"/>
              </a:spcAft>
            </a:pPr>
            <a:r>
              <a:rPr lang="fr-FR" b="1" dirty="0"/>
              <a:t>14h00 – 14h15</a:t>
            </a:r>
            <a:r>
              <a:rPr lang="fr-FR" dirty="0"/>
              <a:t> : Propos introductifs</a:t>
            </a:r>
          </a:p>
          <a:p>
            <a:pPr lvl="0">
              <a:spcAft>
                <a:spcPts val="1200"/>
              </a:spcAft>
            </a:pPr>
            <a:r>
              <a:rPr lang="fr-FR" b="1" dirty="0"/>
              <a:t>14h15 – 14h45</a:t>
            </a:r>
            <a:r>
              <a:rPr lang="fr-FR" dirty="0"/>
              <a:t> : </a:t>
            </a:r>
            <a:r>
              <a:rPr lang="fr-FR" i="1" dirty="0"/>
              <a:t>Une évaluation du dispositif des Certificats d'Économie d'Énergie : Impact énergétique et coûts évités du carbone </a:t>
            </a:r>
            <a:r>
              <a:rPr lang="fr-FR" dirty="0"/>
              <a:t>; Matthieu </a:t>
            </a:r>
            <a:r>
              <a:rPr lang="fr-FR" dirty="0" err="1"/>
              <a:t>Glachant</a:t>
            </a:r>
            <a:r>
              <a:rPr lang="fr-FR" dirty="0"/>
              <a:t>, Mines Paris - PSL</a:t>
            </a:r>
          </a:p>
          <a:p>
            <a:pPr lvl="0">
              <a:spcAft>
                <a:spcPts val="1200"/>
              </a:spcAft>
            </a:pPr>
            <a:r>
              <a:rPr lang="fr-FR" b="1" dirty="0"/>
              <a:t>14h45 – 15h15</a:t>
            </a:r>
            <a:r>
              <a:rPr lang="fr-FR" dirty="0"/>
              <a:t> : </a:t>
            </a:r>
            <a:r>
              <a:rPr lang="fr-FR" i="1" dirty="0"/>
              <a:t>Pourquoi la main-d’œuvre manque-t-elle à l’appel de la rénovation énergétique ?</a:t>
            </a:r>
            <a:r>
              <a:rPr lang="fr-FR" dirty="0"/>
              <a:t>  Guillaume Wald, Mines Paris - PSL</a:t>
            </a:r>
          </a:p>
          <a:p>
            <a:pPr lvl="0">
              <a:spcAft>
                <a:spcPts val="1200"/>
              </a:spcAft>
            </a:pPr>
            <a:r>
              <a:rPr lang="fr-FR" b="1" dirty="0"/>
              <a:t>15h15 – 15h45</a:t>
            </a:r>
            <a:r>
              <a:rPr lang="fr-FR" dirty="0"/>
              <a:t> : </a:t>
            </a:r>
            <a:r>
              <a:rPr lang="fr-FR" i="1" dirty="0"/>
              <a:t>Quel est l’impact de l’isolation thermique des maisons individuelles sur la consommation d’énergie réelle ?</a:t>
            </a:r>
            <a:r>
              <a:rPr lang="fr-FR" dirty="0"/>
              <a:t> </a:t>
            </a:r>
            <a:r>
              <a:rPr lang="fr-FR" dirty="0" err="1"/>
              <a:t>Wissem</a:t>
            </a:r>
            <a:r>
              <a:rPr lang="fr-FR" dirty="0"/>
              <a:t> Baba Moussa, Mines Paris - PSL et Ministère de la Transition Ecologique</a:t>
            </a:r>
          </a:p>
          <a:p>
            <a:pPr lvl="0">
              <a:spcAft>
                <a:spcPts val="1200"/>
              </a:spcAft>
            </a:pPr>
            <a:r>
              <a:rPr lang="fr-FR" b="1" dirty="0"/>
              <a:t>15h45 – 16h15</a:t>
            </a:r>
            <a:r>
              <a:rPr lang="fr-FR" dirty="0"/>
              <a:t> : Pause café en V117</a:t>
            </a:r>
          </a:p>
          <a:p>
            <a:pPr lvl="0">
              <a:spcAft>
                <a:spcPts val="1200"/>
              </a:spcAft>
            </a:pPr>
            <a:r>
              <a:rPr lang="fr-FR" b="1" dirty="0"/>
              <a:t>16h15 – 16h45</a:t>
            </a:r>
            <a:r>
              <a:rPr lang="fr-FR" dirty="0"/>
              <a:t> : </a:t>
            </a:r>
            <a:r>
              <a:rPr lang="fr-FR" i="1" dirty="0"/>
              <a:t>L’interdiction de location des passoires thermiques : quels effets sur le marché immobilier ?</a:t>
            </a:r>
            <a:r>
              <a:rPr lang="fr-FR" dirty="0"/>
              <a:t>  Daniel Herrera, Mines Paris - PSL</a:t>
            </a:r>
          </a:p>
          <a:p>
            <a:pPr lvl="0">
              <a:spcAft>
                <a:spcPts val="1200"/>
              </a:spcAft>
            </a:pPr>
            <a:r>
              <a:rPr lang="fr-FR" b="1" dirty="0"/>
              <a:t>16h45– 17h15 : </a:t>
            </a:r>
            <a:r>
              <a:rPr lang="fr-FR" i="1" dirty="0"/>
              <a:t>Certification, manipulation et concurrence : enseignements tirés du DPE ; </a:t>
            </a:r>
            <a:r>
              <a:rPr lang="fr-FR" dirty="0"/>
              <a:t>Gabrielle </a:t>
            </a:r>
            <a:r>
              <a:rPr lang="fr-FR" dirty="0" err="1"/>
              <a:t>Fack</a:t>
            </a:r>
            <a:r>
              <a:rPr lang="fr-FR" dirty="0"/>
              <a:t>, Université Paris Dauphine - PSL</a:t>
            </a:r>
          </a:p>
          <a:p>
            <a:pPr lvl="0">
              <a:spcAft>
                <a:spcPts val="1200"/>
              </a:spcAft>
            </a:pPr>
            <a:r>
              <a:rPr lang="fr-FR" b="1" dirty="0"/>
              <a:t>17h15 – 17h30</a:t>
            </a:r>
            <a:r>
              <a:rPr lang="fr-FR" dirty="0"/>
              <a:t> : Mot de clôture et remerciements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96606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11BA4E-54A2-7E96-986C-29C8B0AE47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7906C1-1B4D-FC4D-F778-0375C2015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 l’épreuve des données ? Un peu de méthodologie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23741C6E-7666-EE1C-CE4C-21C55E41C3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781581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/>
              <a:t>Une illustration : </a:t>
            </a:r>
            <a:r>
              <a:rPr lang="fr-FR" dirty="0"/>
              <a:t>Comment mesurer l’impact de la rénovation énergétique sur la consommation d’énergie à l’aide de données ?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Cet impact est égal à la  différence entre la consommation après rénovation et celle qui </a:t>
            </a:r>
            <a:r>
              <a:rPr lang="fr-FR" i="1" dirty="0"/>
              <a:t>aurait</a:t>
            </a:r>
            <a:r>
              <a:rPr lang="fr-FR" dirty="0"/>
              <a:t> été observée sans cette rénovation</a:t>
            </a:r>
          </a:p>
          <a:p>
            <a:r>
              <a:rPr lang="fr-FR" dirty="0"/>
              <a:t>Or ce qui aurait pu exister n’existera jamais</a:t>
            </a:r>
          </a:p>
          <a:p>
            <a:pPr lvl="1"/>
            <a:r>
              <a:rPr lang="fr-FR" dirty="0"/>
              <a:t>La consommation hypothétique sans rénovation n’est pas mesurable</a:t>
            </a:r>
          </a:p>
          <a:p>
            <a:pPr lvl="1"/>
            <a:endParaRPr lang="fr-FR" dirty="0"/>
          </a:p>
          <a:p>
            <a:pPr>
              <a:buFont typeface="Symbol" panose="05050102010706020507" pitchFamily="18" charset="2"/>
              <a:buChar char="Þ"/>
            </a:pPr>
            <a:r>
              <a:rPr lang="fr-FR" b="1" dirty="0">
                <a:solidFill>
                  <a:srgbClr val="C00000"/>
                </a:solidFill>
              </a:rPr>
              <a:t> </a:t>
            </a:r>
            <a:r>
              <a:rPr lang="fr-FR" dirty="0">
                <a:solidFill>
                  <a:srgbClr val="C00000"/>
                </a:solidFill>
              </a:rPr>
              <a:t>L’impact causal de la rénovation ne peut être qu’estimé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6994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90356D-EC7A-ABC7-D9B2-9D18875604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D3DCAD-2712-AD4C-CA3C-B963D863D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solution de référence : l’expérience randomisée</a:t>
            </a:r>
          </a:p>
        </p:txBody>
      </p:sp>
      <p:sp>
        <p:nvSpPr>
          <p:cNvPr id="109" name="ZoneTexte 108">
            <a:extLst>
              <a:ext uri="{FF2B5EF4-FFF2-40B4-BE49-F238E27FC236}">
                <a16:creationId xmlns:a16="http://schemas.microsoft.com/office/drawing/2014/main" id="{38E013CA-3F21-F437-B799-FFF38E73B207}"/>
              </a:ext>
            </a:extLst>
          </p:cNvPr>
          <p:cNvSpPr txBox="1"/>
          <p:nvPr/>
        </p:nvSpPr>
        <p:spPr>
          <a:xfrm>
            <a:off x="6763982" y="2101623"/>
            <a:ext cx="49217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Impact moyen de la rénovation sur la consommation d’énergie</a:t>
            </a:r>
          </a:p>
          <a:p>
            <a:pPr algn="ctr"/>
            <a:r>
              <a:rPr lang="fr-FR" sz="2000" b="1" dirty="0"/>
              <a:t>=</a:t>
            </a:r>
          </a:p>
          <a:p>
            <a:pPr algn="ctr"/>
            <a:r>
              <a:rPr lang="fr-FR" sz="2000" b="1" dirty="0"/>
              <a:t>La différence entre</a:t>
            </a:r>
          </a:p>
          <a:p>
            <a:pPr algn="ctr"/>
            <a:endParaRPr lang="fr-FR" sz="2000" b="1" dirty="0"/>
          </a:p>
          <a:p>
            <a:pPr algn="ctr"/>
            <a:r>
              <a:rPr lang="fr-FR" sz="2000" b="1" dirty="0">
                <a:solidFill>
                  <a:schemeClr val="accent6">
                    <a:lumMod val="75000"/>
                  </a:schemeClr>
                </a:solidFill>
              </a:rPr>
              <a:t>Moyenne de la consommation</a:t>
            </a:r>
          </a:p>
          <a:p>
            <a:pPr algn="ctr"/>
            <a:r>
              <a:rPr lang="fr-FR" sz="2000" b="1" dirty="0">
                <a:solidFill>
                  <a:schemeClr val="accent6">
                    <a:lumMod val="75000"/>
                  </a:schemeClr>
                </a:solidFill>
              </a:rPr>
              <a:t>d’énergie des logements rénovés</a:t>
            </a:r>
            <a:endParaRPr lang="fr-FR" sz="2000" b="1" dirty="0"/>
          </a:p>
          <a:p>
            <a:pPr algn="ctr"/>
            <a:endParaRPr lang="fr-FR" sz="2000" b="1" dirty="0"/>
          </a:p>
          <a:p>
            <a:pPr algn="ctr"/>
            <a:r>
              <a:rPr lang="fr-FR" sz="2000" b="1" dirty="0"/>
              <a:t>et</a:t>
            </a:r>
          </a:p>
          <a:p>
            <a:pPr algn="ctr"/>
            <a:endParaRPr lang="fr-FR" sz="2000" b="1" dirty="0"/>
          </a:p>
          <a:p>
            <a:pPr algn="ctr"/>
            <a:r>
              <a:rPr lang="fr-FR" sz="2000" b="1" dirty="0">
                <a:solidFill>
                  <a:srgbClr val="C00000"/>
                </a:solidFill>
              </a:rPr>
              <a:t>Moyenne de la consommation </a:t>
            </a:r>
          </a:p>
          <a:p>
            <a:pPr algn="ctr"/>
            <a:r>
              <a:rPr lang="fr-FR" sz="2000" b="1" dirty="0">
                <a:solidFill>
                  <a:srgbClr val="C00000"/>
                </a:solidFill>
              </a:rPr>
              <a:t>d’énergie des logements non rénovés</a:t>
            </a:r>
          </a:p>
        </p:txBody>
      </p:sp>
      <p:grpSp>
        <p:nvGrpSpPr>
          <p:cNvPr id="111" name="Groupe 110">
            <a:extLst>
              <a:ext uri="{FF2B5EF4-FFF2-40B4-BE49-F238E27FC236}">
                <a16:creationId xmlns:a16="http://schemas.microsoft.com/office/drawing/2014/main" id="{62C1AAC1-33E4-5E32-C7FD-D87B8CCB1582}"/>
              </a:ext>
            </a:extLst>
          </p:cNvPr>
          <p:cNvGrpSpPr/>
          <p:nvPr/>
        </p:nvGrpSpPr>
        <p:grpSpPr>
          <a:xfrm>
            <a:off x="1062214" y="2238288"/>
            <a:ext cx="4880906" cy="3656060"/>
            <a:chOff x="920750" y="1387800"/>
            <a:chExt cx="6794825" cy="5163872"/>
          </a:xfrm>
        </p:grpSpPr>
        <p:grpSp>
          <p:nvGrpSpPr>
            <p:cNvPr id="98" name="Groupe 97">
              <a:extLst>
                <a:ext uri="{FF2B5EF4-FFF2-40B4-BE49-F238E27FC236}">
                  <a16:creationId xmlns:a16="http://schemas.microsoft.com/office/drawing/2014/main" id="{935B2AAE-93A3-626F-1E99-D369284E5D84}"/>
                </a:ext>
              </a:extLst>
            </p:cNvPr>
            <p:cNvGrpSpPr/>
            <p:nvPr/>
          </p:nvGrpSpPr>
          <p:grpSpPr>
            <a:xfrm>
              <a:off x="920750" y="2139950"/>
              <a:ext cx="2092325" cy="3860800"/>
              <a:chOff x="920750" y="1930400"/>
              <a:chExt cx="2578100" cy="4394200"/>
            </a:xfrm>
          </p:grpSpPr>
          <p:sp>
            <p:nvSpPr>
              <p:cNvPr id="3" name="Rectangle : coins arrondis 2">
                <a:extLst>
                  <a:ext uri="{FF2B5EF4-FFF2-40B4-BE49-F238E27FC236}">
                    <a16:creationId xmlns:a16="http://schemas.microsoft.com/office/drawing/2014/main" id="{15779D7F-8586-8209-EF4E-18DF742609AE}"/>
                  </a:ext>
                </a:extLst>
              </p:cNvPr>
              <p:cNvSpPr/>
              <p:nvPr/>
            </p:nvSpPr>
            <p:spPr>
              <a:xfrm>
                <a:off x="920750" y="1930400"/>
                <a:ext cx="2578100" cy="4394200"/>
              </a:xfrm>
              <a:prstGeom prst="roundRect">
                <a:avLst/>
              </a:prstGeom>
              <a:ln w="28575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pic>
            <p:nvPicPr>
              <p:cNvPr id="4" name="Image 3">
                <a:extLst>
                  <a:ext uri="{FF2B5EF4-FFF2-40B4-BE49-F238E27FC236}">
                    <a16:creationId xmlns:a16="http://schemas.microsoft.com/office/drawing/2014/main" id="{184F2BFC-352D-D272-742F-BFF48D432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01725" y="572135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5" name="Image 4">
                <a:extLst>
                  <a:ext uri="{FF2B5EF4-FFF2-40B4-BE49-F238E27FC236}">
                    <a16:creationId xmlns:a16="http://schemas.microsoft.com/office/drawing/2014/main" id="{3957EAAF-D068-5C0F-8254-39ABB3CF4C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546350" y="572770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18" name="Image 17">
                <a:extLst>
                  <a:ext uri="{FF2B5EF4-FFF2-40B4-BE49-F238E27FC236}">
                    <a16:creationId xmlns:a16="http://schemas.microsoft.com/office/drawing/2014/main" id="{293FB6E1-D709-48B8-2177-9B7F27FD39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38350" y="572770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19" name="Image 18">
                <a:extLst>
                  <a:ext uri="{FF2B5EF4-FFF2-40B4-BE49-F238E27FC236}">
                    <a16:creationId xmlns:a16="http://schemas.microsoft.com/office/drawing/2014/main" id="{0E42B3DF-2050-DE8C-78F8-FDFA34FA30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590675" y="572135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20" name="Image 19">
                <a:extLst>
                  <a:ext uri="{FF2B5EF4-FFF2-40B4-BE49-F238E27FC236}">
                    <a16:creationId xmlns:a16="http://schemas.microsoft.com/office/drawing/2014/main" id="{D0440F20-3018-F90E-1F5C-1867F4E716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997200" y="572135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21" name="Image 20">
                <a:extLst>
                  <a:ext uri="{FF2B5EF4-FFF2-40B4-BE49-F238E27FC236}">
                    <a16:creationId xmlns:a16="http://schemas.microsoft.com/office/drawing/2014/main" id="{D37E47CD-BDB9-7F77-B9A0-A4B4E600CA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95375" y="516890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22" name="Image 21">
                <a:extLst>
                  <a:ext uri="{FF2B5EF4-FFF2-40B4-BE49-F238E27FC236}">
                    <a16:creationId xmlns:a16="http://schemas.microsoft.com/office/drawing/2014/main" id="{C8F18164-B620-6529-E28F-7841F1B7DD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540000" y="517525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23" name="Image 22">
                <a:extLst>
                  <a:ext uri="{FF2B5EF4-FFF2-40B4-BE49-F238E27FC236}">
                    <a16:creationId xmlns:a16="http://schemas.microsoft.com/office/drawing/2014/main" id="{6C597440-1318-0221-6B80-7966547D05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32000" y="517525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24" name="Image 23">
                <a:extLst>
                  <a:ext uri="{FF2B5EF4-FFF2-40B4-BE49-F238E27FC236}">
                    <a16:creationId xmlns:a16="http://schemas.microsoft.com/office/drawing/2014/main" id="{42097E6C-3BA6-E834-FBD9-10CF534408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584325" y="516890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25" name="Image 24">
                <a:extLst>
                  <a:ext uri="{FF2B5EF4-FFF2-40B4-BE49-F238E27FC236}">
                    <a16:creationId xmlns:a16="http://schemas.microsoft.com/office/drawing/2014/main" id="{5B9F74B4-60EE-FCD7-2276-EB0B70E0B5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990850" y="516890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26" name="Image 25">
                <a:extLst>
                  <a:ext uri="{FF2B5EF4-FFF2-40B4-BE49-F238E27FC236}">
                    <a16:creationId xmlns:a16="http://schemas.microsoft.com/office/drawing/2014/main" id="{A1FB95EC-2CC9-2F15-502F-FAFE2033A1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20775" y="468630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27" name="Image 26">
                <a:extLst>
                  <a:ext uri="{FF2B5EF4-FFF2-40B4-BE49-F238E27FC236}">
                    <a16:creationId xmlns:a16="http://schemas.microsoft.com/office/drawing/2014/main" id="{CBB0914B-E993-179C-7FCC-DF6DDEA074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565400" y="469265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28" name="Image 27">
                <a:extLst>
                  <a:ext uri="{FF2B5EF4-FFF2-40B4-BE49-F238E27FC236}">
                    <a16:creationId xmlns:a16="http://schemas.microsoft.com/office/drawing/2014/main" id="{2BDEB804-017A-27D3-090C-DDE35E2F6F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57400" y="469265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29" name="Image 28">
                <a:extLst>
                  <a:ext uri="{FF2B5EF4-FFF2-40B4-BE49-F238E27FC236}">
                    <a16:creationId xmlns:a16="http://schemas.microsoft.com/office/drawing/2014/main" id="{6818E0B8-DA19-2CA9-EAE2-366D067C7F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609725" y="468630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30" name="Image 29">
                <a:extLst>
                  <a:ext uri="{FF2B5EF4-FFF2-40B4-BE49-F238E27FC236}">
                    <a16:creationId xmlns:a16="http://schemas.microsoft.com/office/drawing/2014/main" id="{4A26D28C-2560-8FC4-E87A-B2CC3C085C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016250" y="468630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31" name="Image 30">
                <a:extLst>
                  <a:ext uri="{FF2B5EF4-FFF2-40B4-BE49-F238E27FC236}">
                    <a16:creationId xmlns:a16="http://schemas.microsoft.com/office/drawing/2014/main" id="{4349862F-47AF-01B7-1337-2D1FE0E314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14425" y="413385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32" name="Image 31">
                <a:extLst>
                  <a:ext uri="{FF2B5EF4-FFF2-40B4-BE49-F238E27FC236}">
                    <a16:creationId xmlns:a16="http://schemas.microsoft.com/office/drawing/2014/main" id="{806C1A7C-57C3-973D-108B-4C7205AFD5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559050" y="414020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33" name="Image 32">
                <a:extLst>
                  <a:ext uri="{FF2B5EF4-FFF2-40B4-BE49-F238E27FC236}">
                    <a16:creationId xmlns:a16="http://schemas.microsoft.com/office/drawing/2014/main" id="{D8E91041-5E20-178D-6717-2EBC240A53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51050" y="414020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34" name="Image 33">
                <a:extLst>
                  <a:ext uri="{FF2B5EF4-FFF2-40B4-BE49-F238E27FC236}">
                    <a16:creationId xmlns:a16="http://schemas.microsoft.com/office/drawing/2014/main" id="{CE2CAD32-F32C-9985-CE37-63B92EF293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603375" y="413385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35" name="Image 34">
                <a:extLst>
                  <a:ext uri="{FF2B5EF4-FFF2-40B4-BE49-F238E27FC236}">
                    <a16:creationId xmlns:a16="http://schemas.microsoft.com/office/drawing/2014/main" id="{B24EC9CE-6B43-F733-CAC3-BE4B739785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009900" y="413385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36" name="Image 35">
                <a:extLst>
                  <a:ext uri="{FF2B5EF4-FFF2-40B4-BE49-F238E27FC236}">
                    <a16:creationId xmlns:a16="http://schemas.microsoft.com/office/drawing/2014/main" id="{979A572F-81BC-811B-7AF7-CADC92F911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08075" y="365125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37" name="Image 36">
                <a:extLst>
                  <a:ext uri="{FF2B5EF4-FFF2-40B4-BE49-F238E27FC236}">
                    <a16:creationId xmlns:a16="http://schemas.microsoft.com/office/drawing/2014/main" id="{81F8CC31-DDB8-F5F9-C2BB-7F0F0E473B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552700" y="365760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38" name="Image 37">
                <a:extLst>
                  <a:ext uri="{FF2B5EF4-FFF2-40B4-BE49-F238E27FC236}">
                    <a16:creationId xmlns:a16="http://schemas.microsoft.com/office/drawing/2014/main" id="{AEF2B714-BB2F-9DFA-3D27-3547BE32DC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44700" y="365760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39" name="Image 38">
                <a:extLst>
                  <a:ext uri="{FF2B5EF4-FFF2-40B4-BE49-F238E27FC236}">
                    <a16:creationId xmlns:a16="http://schemas.microsoft.com/office/drawing/2014/main" id="{820697C7-FE0C-99A4-A858-4A4790C6C6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597025" y="365125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40" name="Image 39">
                <a:extLst>
                  <a:ext uri="{FF2B5EF4-FFF2-40B4-BE49-F238E27FC236}">
                    <a16:creationId xmlns:a16="http://schemas.microsoft.com/office/drawing/2014/main" id="{8ADEFCE1-4D43-D086-484C-A17CC4EBD9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003550" y="365125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41" name="Image 40">
                <a:extLst>
                  <a:ext uri="{FF2B5EF4-FFF2-40B4-BE49-F238E27FC236}">
                    <a16:creationId xmlns:a16="http://schemas.microsoft.com/office/drawing/2014/main" id="{F3387A4C-5707-A001-C17F-3143F40527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01725" y="309880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42" name="Image 41">
                <a:extLst>
                  <a:ext uri="{FF2B5EF4-FFF2-40B4-BE49-F238E27FC236}">
                    <a16:creationId xmlns:a16="http://schemas.microsoft.com/office/drawing/2014/main" id="{CAD0648F-471B-B45A-5EEA-FD47C0E1E0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546350" y="310515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43" name="Image 42">
                <a:extLst>
                  <a:ext uri="{FF2B5EF4-FFF2-40B4-BE49-F238E27FC236}">
                    <a16:creationId xmlns:a16="http://schemas.microsoft.com/office/drawing/2014/main" id="{F52E7077-F40B-EB34-C7EE-06AAED577D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38350" y="310515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44" name="Image 43">
                <a:extLst>
                  <a:ext uri="{FF2B5EF4-FFF2-40B4-BE49-F238E27FC236}">
                    <a16:creationId xmlns:a16="http://schemas.microsoft.com/office/drawing/2014/main" id="{200B1C57-65C7-27D4-E305-D0C4180598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590675" y="309880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45" name="Image 44">
                <a:extLst>
                  <a:ext uri="{FF2B5EF4-FFF2-40B4-BE49-F238E27FC236}">
                    <a16:creationId xmlns:a16="http://schemas.microsoft.com/office/drawing/2014/main" id="{82D759B9-9FCA-0924-E3C5-80AB455AEF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997200" y="309880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46" name="Image 45">
                <a:extLst>
                  <a:ext uri="{FF2B5EF4-FFF2-40B4-BE49-F238E27FC236}">
                    <a16:creationId xmlns:a16="http://schemas.microsoft.com/office/drawing/2014/main" id="{FDC04D8C-F97D-50B5-CCF8-F4EE10006F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01725" y="261620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47" name="Image 46">
                <a:extLst>
                  <a:ext uri="{FF2B5EF4-FFF2-40B4-BE49-F238E27FC236}">
                    <a16:creationId xmlns:a16="http://schemas.microsoft.com/office/drawing/2014/main" id="{B8BADABD-865C-BB1F-6A1B-39E7A2CF18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546350" y="262255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48" name="Image 47">
                <a:extLst>
                  <a:ext uri="{FF2B5EF4-FFF2-40B4-BE49-F238E27FC236}">
                    <a16:creationId xmlns:a16="http://schemas.microsoft.com/office/drawing/2014/main" id="{AA23AD1E-A4F6-A48D-674F-DE8A0AE466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38350" y="262255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49" name="Image 48">
                <a:extLst>
                  <a:ext uri="{FF2B5EF4-FFF2-40B4-BE49-F238E27FC236}">
                    <a16:creationId xmlns:a16="http://schemas.microsoft.com/office/drawing/2014/main" id="{D63FF8BB-4C54-EA8E-7201-195291D8B0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590675" y="261620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50" name="Image 49">
                <a:extLst>
                  <a:ext uri="{FF2B5EF4-FFF2-40B4-BE49-F238E27FC236}">
                    <a16:creationId xmlns:a16="http://schemas.microsoft.com/office/drawing/2014/main" id="{09B51ADA-974C-36C9-298A-B2E12E49A8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997200" y="261620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51" name="Image 50">
                <a:extLst>
                  <a:ext uri="{FF2B5EF4-FFF2-40B4-BE49-F238E27FC236}">
                    <a16:creationId xmlns:a16="http://schemas.microsoft.com/office/drawing/2014/main" id="{D3C164A1-500B-CB7C-BC85-ECD3D86276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95375" y="206375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52" name="Image 51">
                <a:extLst>
                  <a:ext uri="{FF2B5EF4-FFF2-40B4-BE49-F238E27FC236}">
                    <a16:creationId xmlns:a16="http://schemas.microsoft.com/office/drawing/2014/main" id="{3AD809B3-1716-3BAE-EE47-DD2943BC81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540000" y="207010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53" name="Image 52">
                <a:extLst>
                  <a:ext uri="{FF2B5EF4-FFF2-40B4-BE49-F238E27FC236}">
                    <a16:creationId xmlns:a16="http://schemas.microsoft.com/office/drawing/2014/main" id="{2F5252FF-78A3-58BB-2D5F-FDDC6BB33C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32000" y="207010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54" name="Image 53">
                <a:extLst>
                  <a:ext uri="{FF2B5EF4-FFF2-40B4-BE49-F238E27FC236}">
                    <a16:creationId xmlns:a16="http://schemas.microsoft.com/office/drawing/2014/main" id="{9E55BDEB-AAC7-AC3E-8048-555BABC855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584325" y="2063750"/>
                <a:ext cx="349250" cy="349250"/>
              </a:xfrm>
              <a:prstGeom prst="rect">
                <a:avLst/>
              </a:prstGeom>
            </p:spPr>
          </p:pic>
          <p:pic>
            <p:nvPicPr>
              <p:cNvPr id="55" name="Image 54">
                <a:extLst>
                  <a:ext uri="{FF2B5EF4-FFF2-40B4-BE49-F238E27FC236}">
                    <a16:creationId xmlns:a16="http://schemas.microsoft.com/office/drawing/2014/main" id="{83EB1097-4D14-0BCB-7E1E-F64C127EE4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990850" y="2063750"/>
                <a:ext cx="349250" cy="349250"/>
              </a:xfrm>
              <a:prstGeom prst="rect">
                <a:avLst/>
              </a:prstGeom>
            </p:spPr>
          </p:pic>
        </p:grpSp>
        <p:sp>
          <p:nvSpPr>
            <p:cNvPr id="97" name="Rectangle : coins arrondis 96">
              <a:extLst>
                <a:ext uri="{FF2B5EF4-FFF2-40B4-BE49-F238E27FC236}">
                  <a16:creationId xmlns:a16="http://schemas.microsoft.com/office/drawing/2014/main" id="{1307AE28-9495-CF7A-8B25-706812113055}"/>
                </a:ext>
              </a:extLst>
            </p:cNvPr>
            <p:cNvSpPr/>
            <p:nvPr/>
          </p:nvSpPr>
          <p:spPr>
            <a:xfrm>
              <a:off x="5580498" y="4584760"/>
              <a:ext cx="2020649" cy="1966912"/>
            </a:xfrm>
            <a:prstGeom prst="roundRect">
              <a:avLst/>
            </a:prstGeom>
            <a:ln w="38100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57" name="Image 56">
              <a:extLst>
                <a:ext uri="{FF2B5EF4-FFF2-40B4-BE49-F238E27FC236}">
                  <a16:creationId xmlns:a16="http://schemas.microsoft.com/office/drawing/2014/main" id="{CD3DB884-6929-36ED-C209-D8150E903E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64534" y="6084605"/>
              <a:ext cx="273733" cy="292577"/>
            </a:xfrm>
            <a:prstGeom prst="rect">
              <a:avLst/>
            </a:prstGeom>
          </p:spPr>
        </p:pic>
        <p:pic>
          <p:nvPicPr>
            <p:cNvPr id="58" name="Image 57">
              <a:extLst>
                <a:ext uri="{FF2B5EF4-FFF2-40B4-BE49-F238E27FC236}">
                  <a16:creationId xmlns:a16="http://schemas.microsoft.com/office/drawing/2014/main" id="{89B8CE2C-BA89-1401-14C1-BA3878CB43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6795" y="6089925"/>
              <a:ext cx="273733" cy="292577"/>
            </a:xfrm>
            <a:prstGeom prst="rect">
              <a:avLst/>
            </a:prstGeom>
          </p:spPr>
        </p:pic>
        <p:pic>
          <p:nvPicPr>
            <p:cNvPr id="59" name="Image 58">
              <a:extLst>
                <a:ext uri="{FF2B5EF4-FFF2-40B4-BE49-F238E27FC236}">
                  <a16:creationId xmlns:a16="http://schemas.microsoft.com/office/drawing/2014/main" id="{7871E5BF-8C5E-7973-96DA-F64EE22B84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98637" y="6089925"/>
              <a:ext cx="273733" cy="292577"/>
            </a:xfrm>
            <a:prstGeom prst="rect">
              <a:avLst/>
            </a:prstGeom>
          </p:spPr>
        </p:pic>
        <p:pic>
          <p:nvPicPr>
            <p:cNvPr id="60" name="Image 59">
              <a:extLst>
                <a:ext uri="{FF2B5EF4-FFF2-40B4-BE49-F238E27FC236}">
                  <a16:creationId xmlns:a16="http://schemas.microsoft.com/office/drawing/2014/main" id="{E65ADC1B-A541-751F-A2C6-D8663677DD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47761" y="6084605"/>
              <a:ext cx="273733" cy="292577"/>
            </a:xfrm>
            <a:prstGeom prst="rect">
              <a:avLst/>
            </a:prstGeom>
          </p:spPr>
        </p:pic>
        <p:pic>
          <p:nvPicPr>
            <p:cNvPr id="61" name="Image 60">
              <a:extLst>
                <a:ext uri="{FF2B5EF4-FFF2-40B4-BE49-F238E27FC236}">
                  <a16:creationId xmlns:a16="http://schemas.microsoft.com/office/drawing/2014/main" id="{62CC6BDF-1525-083B-EE3F-2496764AD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50159" y="6084605"/>
              <a:ext cx="273733" cy="292577"/>
            </a:xfrm>
            <a:prstGeom prst="rect">
              <a:avLst/>
            </a:prstGeom>
          </p:spPr>
        </p:pic>
        <p:pic>
          <p:nvPicPr>
            <p:cNvPr id="62" name="Image 61">
              <a:extLst>
                <a:ext uri="{FF2B5EF4-FFF2-40B4-BE49-F238E27FC236}">
                  <a16:creationId xmlns:a16="http://schemas.microsoft.com/office/drawing/2014/main" id="{05FD74DD-AAE6-63AB-A44F-61ED2CEF68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59557" y="5621802"/>
              <a:ext cx="273733" cy="292577"/>
            </a:xfrm>
            <a:prstGeom prst="rect">
              <a:avLst/>
            </a:prstGeom>
          </p:spPr>
        </p:pic>
        <p:pic>
          <p:nvPicPr>
            <p:cNvPr id="63" name="Image 62">
              <a:extLst>
                <a:ext uri="{FF2B5EF4-FFF2-40B4-BE49-F238E27FC236}">
                  <a16:creationId xmlns:a16="http://schemas.microsoft.com/office/drawing/2014/main" id="{34A34CA3-9D2F-12E1-605E-D75E04CF35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818" y="5627122"/>
              <a:ext cx="273733" cy="292577"/>
            </a:xfrm>
            <a:prstGeom prst="rect">
              <a:avLst/>
            </a:prstGeom>
          </p:spPr>
        </p:pic>
        <p:pic>
          <p:nvPicPr>
            <p:cNvPr id="64" name="Image 63">
              <a:extLst>
                <a:ext uri="{FF2B5EF4-FFF2-40B4-BE49-F238E27FC236}">
                  <a16:creationId xmlns:a16="http://schemas.microsoft.com/office/drawing/2014/main" id="{5FFF76CB-2A77-7E69-A94C-81D586B670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93660" y="5627122"/>
              <a:ext cx="273733" cy="292577"/>
            </a:xfrm>
            <a:prstGeom prst="rect">
              <a:avLst/>
            </a:prstGeom>
          </p:spPr>
        </p:pic>
        <p:pic>
          <p:nvPicPr>
            <p:cNvPr id="65" name="Image 64">
              <a:extLst>
                <a:ext uri="{FF2B5EF4-FFF2-40B4-BE49-F238E27FC236}">
                  <a16:creationId xmlns:a16="http://schemas.microsoft.com/office/drawing/2014/main" id="{15747BBD-E48A-4047-094C-B4C8437A93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42784" y="5621802"/>
              <a:ext cx="273733" cy="292577"/>
            </a:xfrm>
            <a:prstGeom prst="rect">
              <a:avLst/>
            </a:prstGeom>
          </p:spPr>
        </p:pic>
        <p:pic>
          <p:nvPicPr>
            <p:cNvPr id="66" name="Image 65">
              <a:extLst>
                <a:ext uri="{FF2B5EF4-FFF2-40B4-BE49-F238E27FC236}">
                  <a16:creationId xmlns:a16="http://schemas.microsoft.com/office/drawing/2014/main" id="{685B0AB6-4D40-A227-06CE-C14ABDE003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45182" y="5621802"/>
              <a:ext cx="273733" cy="292577"/>
            </a:xfrm>
            <a:prstGeom prst="rect">
              <a:avLst/>
            </a:prstGeom>
          </p:spPr>
        </p:pic>
        <p:pic>
          <p:nvPicPr>
            <p:cNvPr id="67" name="Image 66">
              <a:extLst>
                <a:ext uri="{FF2B5EF4-FFF2-40B4-BE49-F238E27FC236}">
                  <a16:creationId xmlns:a16="http://schemas.microsoft.com/office/drawing/2014/main" id="{1DB7F90E-76A1-4DB9-C56B-F3CDF5DB1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79465" y="5217515"/>
              <a:ext cx="273733" cy="292577"/>
            </a:xfrm>
            <a:prstGeom prst="rect">
              <a:avLst/>
            </a:prstGeom>
          </p:spPr>
        </p:pic>
        <p:pic>
          <p:nvPicPr>
            <p:cNvPr id="68" name="Image 67">
              <a:extLst>
                <a:ext uri="{FF2B5EF4-FFF2-40B4-BE49-F238E27FC236}">
                  <a16:creationId xmlns:a16="http://schemas.microsoft.com/office/drawing/2014/main" id="{0781B080-25B1-9401-E9ED-A04736650C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11725" y="5222834"/>
              <a:ext cx="273733" cy="292577"/>
            </a:xfrm>
            <a:prstGeom prst="rect">
              <a:avLst/>
            </a:prstGeom>
          </p:spPr>
        </p:pic>
        <p:pic>
          <p:nvPicPr>
            <p:cNvPr id="69" name="Image 68">
              <a:extLst>
                <a:ext uri="{FF2B5EF4-FFF2-40B4-BE49-F238E27FC236}">
                  <a16:creationId xmlns:a16="http://schemas.microsoft.com/office/drawing/2014/main" id="{D21E7562-0DF2-BA74-77E3-61A797409E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13568" y="5222834"/>
              <a:ext cx="273733" cy="292577"/>
            </a:xfrm>
            <a:prstGeom prst="rect">
              <a:avLst/>
            </a:prstGeom>
          </p:spPr>
        </p:pic>
        <p:pic>
          <p:nvPicPr>
            <p:cNvPr id="70" name="Image 69">
              <a:extLst>
                <a:ext uri="{FF2B5EF4-FFF2-40B4-BE49-F238E27FC236}">
                  <a16:creationId xmlns:a16="http://schemas.microsoft.com/office/drawing/2014/main" id="{87E3E34A-EC68-3B61-3928-60338C3073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62692" y="5217515"/>
              <a:ext cx="273733" cy="292577"/>
            </a:xfrm>
            <a:prstGeom prst="rect">
              <a:avLst/>
            </a:prstGeom>
          </p:spPr>
        </p:pic>
        <p:pic>
          <p:nvPicPr>
            <p:cNvPr id="71" name="Image 70">
              <a:extLst>
                <a:ext uri="{FF2B5EF4-FFF2-40B4-BE49-F238E27FC236}">
                  <a16:creationId xmlns:a16="http://schemas.microsoft.com/office/drawing/2014/main" id="{BA26DCDB-BCA7-1DC1-7F36-D45F3C015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65090" y="5217515"/>
              <a:ext cx="273733" cy="292577"/>
            </a:xfrm>
            <a:prstGeom prst="rect">
              <a:avLst/>
            </a:prstGeom>
          </p:spPr>
        </p:pic>
        <p:pic>
          <p:nvPicPr>
            <p:cNvPr id="72" name="Image 71">
              <a:extLst>
                <a:ext uri="{FF2B5EF4-FFF2-40B4-BE49-F238E27FC236}">
                  <a16:creationId xmlns:a16="http://schemas.microsoft.com/office/drawing/2014/main" id="{B87323A6-7CD1-9A30-F5AB-9E5EF3B946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74488" y="4754712"/>
              <a:ext cx="273733" cy="292577"/>
            </a:xfrm>
            <a:prstGeom prst="rect">
              <a:avLst/>
            </a:prstGeom>
          </p:spPr>
        </p:pic>
        <p:pic>
          <p:nvPicPr>
            <p:cNvPr id="73" name="Image 72">
              <a:extLst>
                <a:ext uri="{FF2B5EF4-FFF2-40B4-BE49-F238E27FC236}">
                  <a16:creationId xmlns:a16="http://schemas.microsoft.com/office/drawing/2014/main" id="{A7929670-61FC-070E-4933-EFFB79CCE8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06748" y="4760031"/>
              <a:ext cx="273733" cy="292577"/>
            </a:xfrm>
            <a:prstGeom prst="rect">
              <a:avLst/>
            </a:prstGeom>
          </p:spPr>
        </p:pic>
        <p:pic>
          <p:nvPicPr>
            <p:cNvPr id="74" name="Image 73">
              <a:extLst>
                <a:ext uri="{FF2B5EF4-FFF2-40B4-BE49-F238E27FC236}">
                  <a16:creationId xmlns:a16="http://schemas.microsoft.com/office/drawing/2014/main" id="{8CCE0F5C-CECF-5215-B55D-17F3D7BB0D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08591" y="4760031"/>
              <a:ext cx="273733" cy="292577"/>
            </a:xfrm>
            <a:prstGeom prst="rect">
              <a:avLst/>
            </a:prstGeom>
          </p:spPr>
        </p:pic>
        <p:pic>
          <p:nvPicPr>
            <p:cNvPr id="75" name="Image 74">
              <a:extLst>
                <a:ext uri="{FF2B5EF4-FFF2-40B4-BE49-F238E27FC236}">
                  <a16:creationId xmlns:a16="http://schemas.microsoft.com/office/drawing/2014/main" id="{7A96A5D8-F825-F318-A170-1B29F49126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57715" y="4754712"/>
              <a:ext cx="273733" cy="292577"/>
            </a:xfrm>
            <a:prstGeom prst="rect">
              <a:avLst/>
            </a:prstGeom>
          </p:spPr>
        </p:pic>
        <p:pic>
          <p:nvPicPr>
            <p:cNvPr id="76" name="Image 75">
              <a:extLst>
                <a:ext uri="{FF2B5EF4-FFF2-40B4-BE49-F238E27FC236}">
                  <a16:creationId xmlns:a16="http://schemas.microsoft.com/office/drawing/2014/main" id="{8D241BD2-23D4-2065-3DCC-64EF172B74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60113" y="4754712"/>
              <a:ext cx="273733" cy="292577"/>
            </a:xfrm>
            <a:prstGeom prst="rect">
              <a:avLst/>
            </a:prstGeom>
          </p:spPr>
        </p:pic>
        <p:sp>
          <p:nvSpPr>
            <p:cNvPr id="56" name="Rectangle : coins arrondis 55">
              <a:extLst>
                <a:ext uri="{FF2B5EF4-FFF2-40B4-BE49-F238E27FC236}">
                  <a16:creationId xmlns:a16="http://schemas.microsoft.com/office/drawing/2014/main" id="{643B0865-FBBB-871E-8511-64005341D43F}"/>
                </a:ext>
              </a:extLst>
            </p:cNvPr>
            <p:cNvSpPr/>
            <p:nvPr/>
          </p:nvSpPr>
          <p:spPr>
            <a:xfrm>
              <a:off x="5572450" y="2028002"/>
              <a:ext cx="2143125" cy="1966912"/>
            </a:xfrm>
            <a:prstGeom prst="roundRect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pic>
          <p:nvPicPr>
            <p:cNvPr id="77" name="Image 76">
              <a:extLst>
                <a:ext uri="{FF2B5EF4-FFF2-40B4-BE49-F238E27FC236}">
                  <a16:creationId xmlns:a16="http://schemas.microsoft.com/office/drawing/2014/main" id="{58C38CE6-70FD-1218-3BFB-408C8B8702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77619" y="3509630"/>
              <a:ext cx="290325" cy="292577"/>
            </a:xfrm>
            <a:prstGeom prst="rect">
              <a:avLst/>
            </a:prstGeom>
          </p:spPr>
        </p:pic>
        <p:pic>
          <p:nvPicPr>
            <p:cNvPr id="78" name="Image 77">
              <a:extLst>
                <a:ext uri="{FF2B5EF4-FFF2-40B4-BE49-F238E27FC236}">
                  <a16:creationId xmlns:a16="http://schemas.microsoft.com/office/drawing/2014/main" id="{4F8B4787-260F-1E2A-115C-57878FC81A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78508" y="3514950"/>
              <a:ext cx="290325" cy="292577"/>
            </a:xfrm>
            <a:prstGeom prst="rect">
              <a:avLst/>
            </a:prstGeom>
          </p:spPr>
        </p:pic>
        <p:pic>
          <p:nvPicPr>
            <p:cNvPr id="79" name="Image 78">
              <a:extLst>
                <a:ext uri="{FF2B5EF4-FFF2-40B4-BE49-F238E27FC236}">
                  <a16:creationId xmlns:a16="http://schemas.microsoft.com/office/drawing/2014/main" id="{2EE1172B-C6CF-E4DD-1F79-2E877AF5B6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56218" y="3514950"/>
              <a:ext cx="290325" cy="292577"/>
            </a:xfrm>
            <a:prstGeom prst="rect">
              <a:avLst/>
            </a:prstGeom>
          </p:spPr>
        </p:pic>
        <p:pic>
          <p:nvPicPr>
            <p:cNvPr id="80" name="Image 79">
              <a:extLst>
                <a:ext uri="{FF2B5EF4-FFF2-40B4-BE49-F238E27FC236}">
                  <a16:creationId xmlns:a16="http://schemas.microsoft.com/office/drawing/2014/main" id="{2A946F41-A99F-338D-91BE-2DEC16046E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84074" y="3509630"/>
              <a:ext cx="290325" cy="292577"/>
            </a:xfrm>
            <a:prstGeom prst="rect">
              <a:avLst/>
            </a:prstGeom>
          </p:spPr>
        </p:pic>
        <p:pic>
          <p:nvPicPr>
            <p:cNvPr id="81" name="Image 80">
              <a:extLst>
                <a:ext uri="{FF2B5EF4-FFF2-40B4-BE49-F238E27FC236}">
                  <a16:creationId xmlns:a16="http://schemas.microsoft.com/office/drawing/2014/main" id="{5742FD05-FD4B-D811-028D-DF38DD687B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53291" y="3509630"/>
              <a:ext cx="290325" cy="292577"/>
            </a:xfrm>
            <a:prstGeom prst="rect">
              <a:avLst/>
            </a:prstGeom>
          </p:spPr>
        </p:pic>
        <p:pic>
          <p:nvPicPr>
            <p:cNvPr id="82" name="Image 81">
              <a:extLst>
                <a:ext uri="{FF2B5EF4-FFF2-40B4-BE49-F238E27FC236}">
                  <a16:creationId xmlns:a16="http://schemas.microsoft.com/office/drawing/2014/main" id="{D48201A2-CD1B-43A2-7B3E-CE63F5F6FC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72341" y="3046827"/>
              <a:ext cx="290325" cy="292577"/>
            </a:xfrm>
            <a:prstGeom prst="rect">
              <a:avLst/>
            </a:prstGeom>
          </p:spPr>
        </p:pic>
        <p:pic>
          <p:nvPicPr>
            <p:cNvPr id="83" name="Image 82">
              <a:extLst>
                <a:ext uri="{FF2B5EF4-FFF2-40B4-BE49-F238E27FC236}">
                  <a16:creationId xmlns:a16="http://schemas.microsoft.com/office/drawing/2014/main" id="{CD3B17F8-3D11-0855-E844-11B5D5D71A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73230" y="3052147"/>
              <a:ext cx="290325" cy="292577"/>
            </a:xfrm>
            <a:prstGeom prst="rect">
              <a:avLst/>
            </a:prstGeom>
          </p:spPr>
        </p:pic>
        <p:pic>
          <p:nvPicPr>
            <p:cNvPr id="84" name="Image 83">
              <a:extLst>
                <a:ext uri="{FF2B5EF4-FFF2-40B4-BE49-F238E27FC236}">
                  <a16:creationId xmlns:a16="http://schemas.microsoft.com/office/drawing/2014/main" id="{20493C4F-E67F-5F3F-0FEC-C81B182129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50939" y="3052147"/>
              <a:ext cx="290325" cy="292577"/>
            </a:xfrm>
            <a:prstGeom prst="rect">
              <a:avLst/>
            </a:prstGeom>
          </p:spPr>
        </p:pic>
        <p:pic>
          <p:nvPicPr>
            <p:cNvPr id="85" name="Image 84">
              <a:extLst>
                <a:ext uri="{FF2B5EF4-FFF2-40B4-BE49-F238E27FC236}">
                  <a16:creationId xmlns:a16="http://schemas.microsoft.com/office/drawing/2014/main" id="{14D35674-31FA-8408-4ACA-A76568453D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78796" y="3046827"/>
              <a:ext cx="290325" cy="292577"/>
            </a:xfrm>
            <a:prstGeom prst="rect">
              <a:avLst/>
            </a:prstGeom>
          </p:spPr>
        </p:pic>
        <p:pic>
          <p:nvPicPr>
            <p:cNvPr id="86" name="Image 85">
              <a:extLst>
                <a:ext uri="{FF2B5EF4-FFF2-40B4-BE49-F238E27FC236}">
                  <a16:creationId xmlns:a16="http://schemas.microsoft.com/office/drawing/2014/main" id="{0622E490-A980-B276-88D8-D016625651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48013" y="3046827"/>
              <a:ext cx="290325" cy="292577"/>
            </a:xfrm>
            <a:prstGeom prst="rect">
              <a:avLst/>
            </a:prstGeom>
          </p:spPr>
        </p:pic>
        <p:pic>
          <p:nvPicPr>
            <p:cNvPr id="87" name="Image 86">
              <a:extLst>
                <a:ext uri="{FF2B5EF4-FFF2-40B4-BE49-F238E27FC236}">
                  <a16:creationId xmlns:a16="http://schemas.microsoft.com/office/drawing/2014/main" id="{5683B7D0-C989-7723-35B6-EE478C006E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72341" y="2642540"/>
              <a:ext cx="290325" cy="292577"/>
            </a:xfrm>
            <a:prstGeom prst="rect">
              <a:avLst/>
            </a:prstGeom>
          </p:spPr>
        </p:pic>
        <p:pic>
          <p:nvPicPr>
            <p:cNvPr id="88" name="Image 87">
              <a:extLst>
                <a:ext uri="{FF2B5EF4-FFF2-40B4-BE49-F238E27FC236}">
                  <a16:creationId xmlns:a16="http://schemas.microsoft.com/office/drawing/2014/main" id="{AACA4D72-3E41-CE27-3667-1B531A43CB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73230" y="2647859"/>
              <a:ext cx="290325" cy="292577"/>
            </a:xfrm>
            <a:prstGeom prst="rect">
              <a:avLst/>
            </a:prstGeom>
          </p:spPr>
        </p:pic>
        <p:pic>
          <p:nvPicPr>
            <p:cNvPr id="89" name="Image 88">
              <a:extLst>
                <a:ext uri="{FF2B5EF4-FFF2-40B4-BE49-F238E27FC236}">
                  <a16:creationId xmlns:a16="http://schemas.microsoft.com/office/drawing/2014/main" id="{776F8C40-181C-AB22-076C-FCF92A8FE3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50939" y="2647859"/>
              <a:ext cx="290325" cy="292577"/>
            </a:xfrm>
            <a:prstGeom prst="rect">
              <a:avLst/>
            </a:prstGeom>
          </p:spPr>
        </p:pic>
        <p:pic>
          <p:nvPicPr>
            <p:cNvPr id="90" name="Image 89">
              <a:extLst>
                <a:ext uri="{FF2B5EF4-FFF2-40B4-BE49-F238E27FC236}">
                  <a16:creationId xmlns:a16="http://schemas.microsoft.com/office/drawing/2014/main" id="{DFD2BD95-2B74-1AE0-CB57-B10269A550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78796" y="2642540"/>
              <a:ext cx="290325" cy="292577"/>
            </a:xfrm>
            <a:prstGeom prst="rect">
              <a:avLst/>
            </a:prstGeom>
          </p:spPr>
        </p:pic>
        <p:pic>
          <p:nvPicPr>
            <p:cNvPr id="91" name="Image 90">
              <a:extLst>
                <a:ext uri="{FF2B5EF4-FFF2-40B4-BE49-F238E27FC236}">
                  <a16:creationId xmlns:a16="http://schemas.microsoft.com/office/drawing/2014/main" id="{A234D029-3F3B-140D-CA3B-CAA1CCC258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48013" y="2642540"/>
              <a:ext cx="290325" cy="292577"/>
            </a:xfrm>
            <a:prstGeom prst="rect">
              <a:avLst/>
            </a:prstGeom>
          </p:spPr>
        </p:pic>
        <p:pic>
          <p:nvPicPr>
            <p:cNvPr id="92" name="Image 91">
              <a:extLst>
                <a:ext uri="{FF2B5EF4-FFF2-40B4-BE49-F238E27FC236}">
                  <a16:creationId xmlns:a16="http://schemas.microsoft.com/office/drawing/2014/main" id="{81F5E403-7674-38FA-E250-18A7051121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67062" y="2179737"/>
              <a:ext cx="290325" cy="292577"/>
            </a:xfrm>
            <a:prstGeom prst="rect">
              <a:avLst/>
            </a:prstGeom>
          </p:spPr>
        </p:pic>
        <p:pic>
          <p:nvPicPr>
            <p:cNvPr id="93" name="Image 92">
              <a:extLst>
                <a:ext uri="{FF2B5EF4-FFF2-40B4-BE49-F238E27FC236}">
                  <a16:creationId xmlns:a16="http://schemas.microsoft.com/office/drawing/2014/main" id="{1BB94352-6ABD-F825-45C3-1FD7B63CE4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67951" y="2185056"/>
              <a:ext cx="290325" cy="292577"/>
            </a:xfrm>
            <a:prstGeom prst="rect">
              <a:avLst/>
            </a:prstGeom>
          </p:spPr>
        </p:pic>
        <p:pic>
          <p:nvPicPr>
            <p:cNvPr id="94" name="Image 93">
              <a:extLst>
                <a:ext uri="{FF2B5EF4-FFF2-40B4-BE49-F238E27FC236}">
                  <a16:creationId xmlns:a16="http://schemas.microsoft.com/office/drawing/2014/main" id="{82DF4929-0EA6-811C-41D1-30CD39C949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45661" y="2185056"/>
              <a:ext cx="290325" cy="292577"/>
            </a:xfrm>
            <a:prstGeom prst="rect">
              <a:avLst/>
            </a:prstGeom>
          </p:spPr>
        </p:pic>
        <p:pic>
          <p:nvPicPr>
            <p:cNvPr id="95" name="Image 94">
              <a:extLst>
                <a:ext uri="{FF2B5EF4-FFF2-40B4-BE49-F238E27FC236}">
                  <a16:creationId xmlns:a16="http://schemas.microsoft.com/office/drawing/2014/main" id="{52DE5A93-3D60-5A3E-25F5-76F91B0FBD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73517" y="2179737"/>
              <a:ext cx="290325" cy="292577"/>
            </a:xfrm>
            <a:prstGeom prst="rect">
              <a:avLst/>
            </a:prstGeom>
          </p:spPr>
        </p:pic>
        <p:pic>
          <p:nvPicPr>
            <p:cNvPr id="96" name="Image 95">
              <a:extLst>
                <a:ext uri="{FF2B5EF4-FFF2-40B4-BE49-F238E27FC236}">
                  <a16:creationId xmlns:a16="http://schemas.microsoft.com/office/drawing/2014/main" id="{4814A090-3D90-6E13-C25F-B79F57CDC1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42734" y="2179737"/>
              <a:ext cx="290325" cy="292577"/>
            </a:xfrm>
            <a:prstGeom prst="rect">
              <a:avLst/>
            </a:prstGeom>
          </p:spPr>
        </p:pic>
        <p:cxnSp>
          <p:nvCxnSpPr>
            <p:cNvPr id="102" name="Connecteur droit avec flèche 101">
              <a:extLst>
                <a:ext uri="{FF2B5EF4-FFF2-40B4-BE49-F238E27FC236}">
                  <a16:creationId xmlns:a16="http://schemas.microsoft.com/office/drawing/2014/main" id="{E196318D-8499-7BCE-DF92-7CDEB3C768B0}"/>
                </a:ext>
              </a:extLst>
            </p:cNvPr>
            <p:cNvCxnSpPr>
              <a:cxnSpLocks/>
            </p:cNvCxnSpPr>
            <p:nvPr/>
          </p:nvCxnSpPr>
          <p:spPr>
            <a:xfrm>
              <a:off x="3402230" y="4066978"/>
              <a:ext cx="1390649" cy="129540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avec flèche 103">
              <a:extLst>
                <a:ext uri="{FF2B5EF4-FFF2-40B4-BE49-F238E27FC236}">
                  <a16:creationId xmlns:a16="http://schemas.microsoft.com/office/drawing/2014/main" id="{328811BD-E3F6-71C0-743C-9596CA4930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97250" y="3086100"/>
              <a:ext cx="1714500" cy="102235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ZoneTexte 105">
              <a:extLst>
                <a:ext uri="{FF2B5EF4-FFF2-40B4-BE49-F238E27FC236}">
                  <a16:creationId xmlns:a16="http://schemas.microsoft.com/office/drawing/2014/main" id="{8719E29D-DA51-12AF-13C8-E752E8D4EC19}"/>
                </a:ext>
              </a:extLst>
            </p:cNvPr>
            <p:cNvSpPr txBox="1"/>
            <p:nvPr/>
          </p:nvSpPr>
          <p:spPr>
            <a:xfrm>
              <a:off x="5759412" y="1387800"/>
              <a:ext cx="1511521" cy="4628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chemeClr val="accent6"/>
                  </a:solidFill>
                </a:rPr>
                <a:t>Rénovation</a:t>
              </a:r>
            </a:p>
          </p:txBody>
        </p:sp>
        <p:sp>
          <p:nvSpPr>
            <p:cNvPr id="107" name="ZoneTexte 106">
              <a:extLst>
                <a:ext uri="{FF2B5EF4-FFF2-40B4-BE49-F238E27FC236}">
                  <a16:creationId xmlns:a16="http://schemas.microsoft.com/office/drawing/2014/main" id="{57128F75-5D18-6D8D-0E99-D9ED13246C29}"/>
                </a:ext>
              </a:extLst>
            </p:cNvPr>
            <p:cNvSpPr txBox="1"/>
            <p:nvPr/>
          </p:nvSpPr>
          <p:spPr>
            <a:xfrm>
              <a:off x="5288913" y="3994914"/>
              <a:ext cx="2312235" cy="4628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rgbClr val="C00000"/>
                  </a:solidFill>
                </a:rPr>
                <a:t>Pas de  rénovation</a:t>
              </a:r>
            </a:p>
          </p:txBody>
        </p:sp>
        <p:sp>
          <p:nvSpPr>
            <p:cNvPr id="110" name="ZoneTexte 109">
              <a:extLst>
                <a:ext uri="{FF2B5EF4-FFF2-40B4-BE49-F238E27FC236}">
                  <a16:creationId xmlns:a16="http://schemas.microsoft.com/office/drawing/2014/main" id="{267C79BC-701E-878C-C51D-8C163AB8726E}"/>
                </a:ext>
              </a:extLst>
            </p:cNvPr>
            <p:cNvSpPr txBox="1"/>
            <p:nvPr/>
          </p:nvSpPr>
          <p:spPr>
            <a:xfrm>
              <a:off x="3213089" y="2458046"/>
              <a:ext cx="1981536" cy="4628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chemeClr val="accent1">
                      <a:lumMod val="75000"/>
                    </a:schemeClr>
                  </a:solidFill>
                </a:rPr>
                <a:t>Tirage aléatoire</a:t>
              </a:r>
            </a:p>
          </p:txBody>
        </p:sp>
      </p:grpSp>
      <p:sp>
        <p:nvSpPr>
          <p:cNvPr id="113" name="ZoneTexte 112">
            <a:extLst>
              <a:ext uri="{FF2B5EF4-FFF2-40B4-BE49-F238E27FC236}">
                <a16:creationId xmlns:a16="http://schemas.microsoft.com/office/drawing/2014/main" id="{22F270F6-2B9C-61C5-53BB-6027EC401392}"/>
              </a:ext>
            </a:extLst>
          </p:cNvPr>
          <p:cNvSpPr txBox="1"/>
          <p:nvPr/>
        </p:nvSpPr>
        <p:spPr>
          <a:xfrm>
            <a:off x="907160" y="2323050"/>
            <a:ext cx="1933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Parc de logements</a:t>
            </a:r>
          </a:p>
        </p:txBody>
      </p:sp>
    </p:spTree>
    <p:extLst>
      <p:ext uri="{BB962C8B-B14F-4D97-AF65-F5344CB8AC3E}">
        <p14:creationId xmlns:p14="http://schemas.microsoft.com/office/powerpoint/2010/main" val="1155052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DEAD7E-9B65-B822-6418-B28FFC86D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Dans nos données, le tirage n’est pas aléatoire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E0714DC-EF94-D79B-0A00-DE262F2A6F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359400" cy="4351338"/>
          </a:xfrm>
        </p:spPr>
        <p:txBody>
          <a:bodyPr>
            <a:normAutofit/>
          </a:bodyPr>
          <a:lstStyle/>
          <a:p>
            <a:r>
              <a:rPr lang="fr-FR" dirty="0"/>
              <a:t>Les propriétaires choisissent de rénover (</a:t>
            </a:r>
            <a:r>
              <a:rPr lang="fr-FR" dirty="0" err="1"/>
              <a:t>auto-sélection</a:t>
            </a:r>
            <a:r>
              <a:rPr lang="fr-FR" dirty="0"/>
              <a:t>)</a:t>
            </a:r>
          </a:p>
          <a:p>
            <a:endParaRPr lang="fr-FR" dirty="0"/>
          </a:p>
          <a:p>
            <a:pPr>
              <a:buFont typeface="Symbol" panose="05050102010706020507" pitchFamily="18" charset="2"/>
              <a:buChar char="Þ"/>
            </a:pPr>
            <a:r>
              <a:rPr lang="fr-FR" dirty="0"/>
              <a:t> L’échantillon des rénovateurs n’est pas directement comparable à celui des non rénovateurs</a:t>
            </a:r>
          </a:p>
          <a:p>
            <a:pPr lvl="1"/>
            <a:r>
              <a:rPr lang="fr-FR" dirty="0"/>
              <a:t>Leur consommation d’énergie initiale est, a priori plus élevée. Idem pour leur revenu, etc.</a:t>
            </a:r>
          </a:p>
          <a:p>
            <a:pPr lvl="1"/>
            <a:endParaRPr lang="fr-FR" dirty="0"/>
          </a:p>
        </p:txBody>
      </p:sp>
      <p:pic>
        <p:nvPicPr>
          <p:cNvPr id="1026" name="Picture 2" descr="Rénovation énergétique : où en est &quot;le chantier du siècle&quot; ?">
            <a:extLst>
              <a:ext uri="{FF2B5EF4-FFF2-40B4-BE49-F238E27FC236}">
                <a16:creationId xmlns:a16="http://schemas.microsoft.com/office/drawing/2014/main" id="{172BD944-6C48-3663-DB07-9E69FCBD9D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338" y="4434682"/>
            <a:ext cx="3130550" cy="195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mobilier : Comment réceptionner un chantier après des travaux d'économies  d'énergie">
            <a:extLst>
              <a:ext uri="{FF2B5EF4-FFF2-40B4-BE49-F238E27FC236}">
                <a16:creationId xmlns:a16="http://schemas.microsoft.com/office/drawing/2014/main" id="{E3FDABF3-D52D-FF88-62F4-AEA7913C12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338" y="1690688"/>
            <a:ext cx="2676525" cy="17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39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87B2B1-A9E4-A13B-3752-9A55DC03E0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0F2CE2-0A49-6BB9-ADB0-82453380A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solutions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AF9A6F2-ED33-CBFF-018A-0756419E5D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4475"/>
            <a:ext cx="6578600" cy="4351338"/>
          </a:xfrm>
        </p:spPr>
        <p:txBody>
          <a:bodyPr>
            <a:normAutofit fontScale="92500" lnSpcReduction="20000"/>
          </a:bodyPr>
          <a:lstStyle/>
          <a:p>
            <a:r>
              <a:rPr lang="fr-FR" dirty="0"/>
              <a:t>Les méthodes d’appariement </a:t>
            </a:r>
          </a:p>
          <a:p>
            <a:pPr lvl="1"/>
            <a:r>
              <a:rPr lang="fr-FR" dirty="0"/>
              <a:t>comparer chaque rénovateur à des non rénovateurs les plus similaires possibles sur les caractéristiques disponibles dans les données (le revenu, l’année, la consommation d’énergie initiale, etc.) </a:t>
            </a:r>
          </a:p>
          <a:p>
            <a:r>
              <a:rPr lang="fr-FR" dirty="0"/>
              <a:t>La méthode des doubles différences</a:t>
            </a:r>
          </a:p>
          <a:p>
            <a:pPr lvl="1"/>
            <a:r>
              <a:rPr lang="fr-FR" dirty="0"/>
              <a:t>comparer l’évolution dans le temps de la consommation d’énergie des rénovateurs et des non rénovateurs</a:t>
            </a:r>
          </a:p>
          <a:p>
            <a:r>
              <a:rPr lang="fr-FR" dirty="0"/>
              <a:t>La méthode des variables instrumentales, de régression sur discontinuité, etc.</a:t>
            </a:r>
          </a:p>
          <a:p>
            <a:pPr marL="0" indent="0">
              <a:buNone/>
            </a:pPr>
            <a:endParaRPr lang="fr-FR" b="1" dirty="0"/>
          </a:p>
          <a:p>
            <a:pPr marL="0" indent="0">
              <a:buNone/>
            </a:pPr>
            <a:r>
              <a:rPr lang="fr-FR" sz="2600" dirty="0">
                <a:solidFill>
                  <a:srgbClr val="C00000"/>
                </a:solidFill>
              </a:rPr>
              <a:t>Ces méthodes sont déjà bien établies. La nouveauté est que nous commençons à disposer de données pour les utiliser</a:t>
            </a:r>
          </a:p>
          <a:p>
            <a:pPr marL="0" indent="0">
              <a:buNone/>
            </a:pPr>
            <a:endParaRPr lang="fr-FR" b="1" dirty="0"/>
          </a:p>
        </p:txBody>
      </p:sp>
      <p:pic>
        <p:nvPicPr>
          <p:cNvPr id="2050" name="Picture 2" descr="Introduction to Difference-in-Differences Estimation | Aptech">
            <a:extLst>
              <a:ext uri="{FF2B5EF4-FFF2-40B4-BE49-F238E27FC236}">
                <a16:creationId xmlns:a16="http://schemas.microsoft.com/office/drawing/2014/main" id="{386BB4E4-0D43-109D-675C-A4B6BB775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612775"/>
            <a:ext cx="3638550" cy="242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gression Discontinuity Design - an overview | ScienceDirect Topics">
            <a:extLst>
              <a:ext uri="{FF2B5EF4-FFF2-40B4-BE49-F238E27FC236}">
                <a16:creationId xmlns:a16="http://schemas.microsoft.com/office/drawing/2014/main" id="{ADFE738A-13A8-3CD9-F28E-6D4BBC7EB9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3429000"/>
            <a:ext cx="341947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11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16517A-E192-4144-7C94-9D14967893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7EDF5F6E-83EB-2A8C-32C8-54430D4820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569" y="-57657"/>
            <a:ext cx="9394861" cy="305171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0A7AFEDB-1B8E-95C4-A781-E1536BAE7DBB}"/>
              </a:ext>
            </a:extLst>
          </p:cNvPr>
          <p:cNvSpPr txBox="1">
            <a:spLocks/>
          </p:cNvSpPr>
          <p:nvPr/>
        </p:nvSpPr>
        <p:spPr>
          <a:xfrm>
            <a:off x="76200" y="2593438"/>
            <a:ext cx="11937550" cy="3483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fr-FR" b="1" dirty="0"/>
          </a:p>
          <a:p>
            <a:pPr marL="0" indent="0" algn="ctr">
              <a:buNone/>
            </a:pPr>
            <a:endParaRPr lang="fr-FR" sz="3500" b="1" dirty="0"/>
          </a:p>
          <a:p>
            <a:pPr marL="0" indent="0" algn="ctr">
              <a:buNone/>
            </a:pPr>
            <a:r>
              <a:rPr lang="fr-FR" sz="3500" b="1" dirty="0"/>
              <a:t>Conclusion</a:t>
            </a:r>
            <a:endParaRPr lang="fr-FR" sz="3500" dirty="0"/>
          </a:p>
          <a:p>
            <a:pPr marL="0" indent="0" algn="ctr">
              <a:buNone/>
            </a:pPr>
            <a:endParaRPr lang="fr-FR" b="1" dirty="0"/>
          </a:p>
          <a:p>
            <a:pPr marL="0" indent="0" algn="ctr">
              <a:buNone/>
            </a:pPr>
            <a:r>
              <a:rPr lang="fr-FR" b="1" dirty="0"/>
              <a:t> 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6473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E180AD-9522-F798-EC4E-233F2AFE6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850" y="365125"/>
            <a:ext cx="11779250" cy="1247775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Le programme de recherche sur l’économie de la rénovation énergétique à Mines Paris - PSL</a:t>
            </a:r>
            <a:br>
              <a:rPr lang="fr-FR" dirty="0"/>
            </a:br>
            <a:r>
              <a:rPr lang="fr-FR" dirty="0"/>
              <a:t>Pistes de recherche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FE40AFA-C311-7B0E-9F77-7152A9463E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Mesurer les effets sanitaires des rénovations énergétiques (qualité de l’air intérieur, confort thermique, morbidité/mortalité évitées)</a:t>
            </a:r>
          </a:p>
          <a:p>
            <a:r>
              <a:rPr lang="fr-FR" dirty="0"/>
              <a:t>Étudier les interactions entre politiques du logement et politiques de rénovation </a:t>
            </a:r>
          </a:p>
          <a:p>
            <a:r>
              <a:rPr lang="fr-FR" dirty="0"/>
              <a:t>Evaluer les effets de la combinaison de plusieurs instruments de la politique de rénovation énergétique</a:t>
            </a:r>
          </a:p>
          <a:p>
            <a:r>
              <a:rPr lang="fr-FR" dirty="0"/>
              <a:t>Clarifier les mécanismes de contrôle et la fiabilité des DPE</a:t>
            </a:r>
          </a:p>
          <a:p>
            <a:r>
              <a:rPr lang="fr-FR" dirty="0"/>
              <a:t>Poursuivre l’analyse de l’offre de rénovation énergétique</a:t>
            </a:r>
          </a:p>
          <a:p>
            <a:pPr lvl="1"/>
            <a:r>
              <a:rPr lang="fr-FR" dirty="0"/>
              <a:t>Ressources humaines, concurrence, qualité des travaux </a:t>
            </a:r>
          </a:p>
        </p:txBody>
      </p:sp>
    </p:spTree>
    <p:extLst>
      <p:ext uri="{BB962C8B-B14F-4D97-AF65-F5344CB8AC3E}">
        <p14:creationId xmlns:p14="http://schemas.microsoft.com/office/powerpoint/2010/main" val="36028842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4806</TotalTime>
  <Words>551</Words>
  <Application>Microsoft Office PowerPoint</Application>
  <PresentationFormat>Grand écran</PresentationFormat>
  <Paragraphs>65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Thème Office</vt:lpstr>
      <vt:lpstr>Présentation PowerPoint</vt:lpstr>
      <vt:lpstr>Programme</vt:lpstr>
      <vt:lpstr>A l’épreuve des données ? Un peu de méthodologie</vt:lpstr>
      <vt:lpstr>La solution de référence : l’expérience randomisée</vt:lpstr>
      <vt:lpstr>Dans nos données, le tirage n’est pas aléatoire</vt:lpstr>
      <vt:lpstr>Les solutions</vt:lpstr>
      <vt:lpstr>Présentation PowerPoint</vt:lpstr>
      <vt:lpstr>Le programme de recherche sur l’économie de la rénovation énergétique à Mines Paris - PSL Pistes de recherche</vt:lpstr>
    </vt:vector>
  </TitlesOfParts>
  <Company>Mines Paristech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travaux de rénovation énergétique des logements sont-ils rentables ? Une évaluation ex post sur données de panel</dc:title>
  <dc:creator>Matthieu Glachant</dc:creator>
  <cp:lastModifiedBy>Matthieu GLACHANT</cp:lastModifiedBy>
  <cp:revision>88</cp:revision>
  <cp:lastPrinted>2025-09-24T16:57:35Z</cp:lastPrinted>
  <dcterms:created xsi:type="dcterms:W3CDTF">2019-10-06T16:32:43Z</dcterms:created>
  <dcterms:modified xsi:type="dcterms:W3CDTF">2025-09-24T17:18:27Z</dcterms:modified>
</cp:coreProperties>
</file>